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85" r:id="rId4"/>
    <p:sldId id="286" r:id="rId5"/>
    <p:sldId id="307" r:id="rId6"/>
    <p:sldId id="308" r:id="rId7"/>
    <p:sldId id="309" r:id="rId8"/>
    <p:sldId id="312" r:id="rId9"/>
    <p:sldId id="311" r:id="rId10"/>
    <p:sldId id="275" r:id="rId11"/>
    <p:sldId id="310" r:id="rId12"/>
    <p:sldId id="306" r:id="rId13"/>
    <p:sldId id="304" r:id="rId14"/>
    <p:sldId id="303" r:id="rId15"/>
    <p:sldId id="305" r:id="rId16"/>
    <p:sldId id="313" r:id="rId17"/>
    <p:sldId id="259" r:id="rId18"/>
    <p:sldId id="260" r:id="rId19"/>
    <p:sldId id="277" r:id="rId20"/>
    <p:sldId id="278" r:id="rId21"/>
    <p:sldId id="314" r:id="rId22"/>
    <p:sldId id="315" r:id="rId23"/>
    <p:sldId id="318" r:id="rId24"/>
    <p:sldId id="316" r:id="rId25"/>
    <p:sldId id="319" r:id="rId26"/>
    <p:sldId id="320" r:id="rId27"/>
    <p:sldId id="321" r:id="rId28"/>
    <p:sldId id="322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276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296CD-AE4E-45A5-B0D9-8B88063C4FA3}" v="36" dt="2023-11-09T15:38:13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145" autoAdjust="0"/>
  </p:normalViewPr>
  <p:slideViewPr>
    <p:cSldViewPr snapToGrid="0">
      <p:cViewPr varScale="1">
        <p:scale>
          <a:sx n="112" d="100"/>
          <a:sy n="112" d="100"/>
        </p:scale>
        <p:origin x="1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16a698ca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16a698ca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832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777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580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59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142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6446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16a698ca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16a698ca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69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Ugict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Angle très cadre et PI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Pourquoi une orga spécifique dans la CGT : vecteurs et victimes 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632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751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895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666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015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529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132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851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174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79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Dares 2019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Pas capable de travailler jusqu’à la retraite (y compris cadres et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528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990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993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320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769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16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823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178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967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6a698c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6a698c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138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16a698ca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16a698ca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62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148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16a698ca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16a698ca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48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2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6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991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6b0f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6b0f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Conférence sociale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21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725962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Cadres, </a:t>
            </a:r>
            <a:r>
              <a:rPr lang="fr-FR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agent·es</a:t>
            </a:r>
            <a:r>
              <a:rPr lang="fr-F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maitrise et </a:t>
            </a:r>
            <a:r>
              <a:rPr lang="fr-FR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technicien·nes</a:t>
            </a:r>
            <a:br>
              <a:rPr lang="fr-FR" sz="4800" dirty="0"/>
            </a:br>
            <a:r>
              <a:rPr lang="fr-FR" sz="6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CGT, </a:t>
            </a:r>
            <a:br>
              <a:rPr lang="fr-FR" sz="7200" dirty="0">
                <a:effectLst/>
              </a:rPr>
            </a:b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 SYNDICAT QUI DÉFEND </a:t>
            </a:r>
            <a:br>
              <a:rPr lang="fr-F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VOS DROITS</a:t>
            </a:r>
            <a:endParaRPr lang="fr-FR" sz="4800" dirty="0">
              <a:effectLst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055750" y="3886315"/>
            <a:ext cx="503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fr-FR" sz="40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POURQUOI “LE COLLECTIF” ?</a:t>
            </a:r>
            <a:endParaRPr b="1"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3200" i="1">
                <a:latin typeface="Times New Roman"/>
                <a:ea typeface="Times New Roman"/>
                <a:cs typeface="Times New Roman"/>
                <a:sym typeface="Times New Roman"/>
              </a:rPr>
              <a:t>Reprendre en main son temps de travail, une campagne de l’Ugict-CGT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9600" dirty="0">
                <a:solidFill>
                  <a:srgbClr val="000000"/>
                </a:solidFill>
                <a:latin typeface="IBM Plex Mono" panose="020B0809050203000203" pitchFamily="49" charset="0"/>
              </a:rPr>
              <a:t>1 / 2</a:t>
            </a:r>
            <a:endParaRPr lang="fr-FR" sz="96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fr-FR" sz="6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4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pour la réduction du temps de travail</a:t>
            </a:r>
          </a:p>
        </p:txBody>
      </p:sp>
    </p:spTree>
    <p:extLst>
      <p:ext uri="{BB962C8B-B14F-4D97-AF65-F5344CB8AC3E}">
        <p14:creationId xmlns:p14="http://schemas.microsoft.com/office/powerpoint/2010/main" val="283037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latin typeface="IBM Plex Mono" panose="020B0809050203000203" pitchFamily="49" charset="0"/>
              </a:rPr>
              <a:t>Télétravail</a:t>
            </a:r>
            <a:endParaRPr sz="60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7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pic>
        <p:nvPicPr>
          <p:cNvPr id="5" name="Image 4" descr="Une image contenant texte, intérieur, habits, oreiller&#10;&#10;Description générée automatiquement">
            <a:extLst>
              <a:ext uri="{FF2B5EF4-FFF2-40B4-BE49-F238E27FC236}">
                <a16:creationId xmlns:a16="http://schemas.microsoft.com/office/drawing/2014/main" id="{13869014-A814-8488-A191-41335B25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31" y="1152475"/>
            <a:ext cx="2407945" cy="3405318"/>
          </a:xfrm>
          <a:prstGeom prst="rect">
            <a:avLst/>
          </a:prstGeom>
        </p:spPr>
      </p:pic>
      <p:pic>
        <p:nvPicPr>
          <p:cNvPr id="7" name="Image 6" descr="Une image contenant personne, habits, texte, homme&#10;&#10;Description générée automatiquement">
            <a:extLst>
              <a:ext uri="{FF2B5EF4-FFF2-40B4-BE49-F238E27FC236}">
                <a16:creationId xmlns:a16="http://schemas.microsoft.com/office/drawing/2014/main" id="{2B0D79DE-DB32-78C4-E2F6-374314B93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63" y="1157139"/>
            <a:ext cx="4491430" cy="34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9600" dirty="0">
                <a:solidFill>
                  <a:srgbClr val="000000"/>
                </a:solidFill>
                <a:latin typeface="IBM Plex Mono" panose="020B0809050203000203" pitchFamily="49" charset="0"/>
              </a:rPr>
              <a:t>6</a:t>
            </a:r>
            <a:r>
              <a:rPr lang="fr-FR" sz="9600" b="0" i="0" u="none" strike="noStrike" dirty="0">
                <a:solidFill>
                  <a:srgbClr val="000000"/>
                </a:solidFill>
                <a:effectLst/>
                <a:latin typeface="IBM Plex Mono" panose="020B0809050203000203" pitchFamily="49" charset="0"/>
              </a:rPr>
              <a:t>8 %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fr-FR" sz="6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fr-FR" sz="6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le « droit à la déconnexion »</a:t>
            </a:r>
          </a:p>
        </p:txBody>
      </p:sp>
    </p:spTree>
    <p:extLst>
      <p:ext uri="{BB962C8B-B14F-4D97-AF65-F5344CB8AC3E}">
        <p14:creationId xmlns:p14="http://schemas.microsoft.com/office/powerpoint/2010/main" val="134689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823DAE6-0E8D-D49D-3B71-F9CBA12B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87" y="1152475"/>
            <a:ext cx="5922626" cy="33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latin typeface="IBM Plex Mono" panose="020B0809050203000203" pitchFamily="49" charset="0"/>
              </a:rPr>
              <a:t>Organisation du travail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latin typeface="IBM Plex Mono" panose="020B0809050203000203" pitchFamily="49" charset="0"/>
              </a:rPr>
              <a:t>et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latin typeface="IBM Plex Mono" panose="020B0809050203000203" pitchFamily="49" charset="0"/>
              </a:rPr>
              <a:t>« Wall Street Management »</a:t>
            </a:r>
            <a:endParaRPr sz="36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400" dirty="0"/>
              <a:t>Connaissez-vous le « sociomètre » ? </a:t>
            </a:r>
            <a:endParaRPr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57AF57-769B-0655-B354-0D815654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13721">
            <a:off x="4827249" y="2427487"/>
            <a:ext cx="4027379" cy="12244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C07586-A7F7-1B9E-15EF-3A44B881A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27" r="66839"/>
          <a:stretch/>
        </p:blipFill>
        <p:spPr>
          <a:xfrm rot="5400000">
            <a:off x="2858364" y="855245"/>
            <a:ext cx="3427272" cy="40217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27496F-79E5-3AA3-8753-B951985AD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39" t="11548" r="33655"/>
          <a:stretch/>
        </p:blipFill>
        <p:spPr>
          <a:xfrm rot="5400000">
            <a:off x="2866375" y="823021"/>
            <a:ext cx="3411250" cy="40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49" y="863550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Agathe Le Berder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64E152-E222-8D6E-8CCE-BF6E65854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277" y="1825654"/>
            <a:ext cx="3377243" cy="24542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8487AC-30BF-8FAC-EB57-5D8CA95D8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05" t="9926"/>
          <a:stretch/>
        </p:blipFill>
        <p:spPr>
          <a:xfrm rot="5400000">
            <a:off x="2866374" y="803954"/>
            <a:ext cx="3411250" cy="41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Une bataille locale 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sur l’organisation 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du travail</a:t>
            </a:r>
            <a:endParaRPr lang="fr-FR" sz="84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Arial" panose="020B0604020202020204" pitchFamily="34" charset="0"/>
              </a:rPr>
              <a:t>La réorganisation MBA-</a:t>
            </a:r>
            <a:r>
              <a:rPr lang="fr-FR" sz="6600" dirty="0" err="1">
                <a:solidFill>
                  <a:srgbClr val="000000"/>
                </a:solidFill>
                <a:latin typeface="Arial" panose="020B0604020202020204" pitchFamily="34" charset="0"/>
              </a:rPr>
              <a:t>executive</a:t>
            </a:r>
            <a:r>
              <a:rPr lang="fr-FR" sz="6600" dirty="0">
                <a:solidFill>
                  <a:srgbClr val="000000"/>
                </a:solidFill>
                <a:latin typeface="Arial" panose="020B0604020202020204" pitchFamily="34" charset="0"/>
              </a:rPr>
              <a:t> MBA</a:t>
            </a:r>
            <a:endParaRPr lang="fr-FR" sz="6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8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latin typeface="IBM Plex Mono" panose="020B0809050203000203" pitchFamily="49" charset="0"/>
              </a:rPr>
              <a:t>Salaires</a:t>
            </a:r>
            <a:endParaRPr sz="60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- 200€</a:t>
            </a:r>
            <a:endParaRPr lang="fr-FR" sz="84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salaire d’embauche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master 2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1997 - 2015</a:t>
            </a:r>
            <a:endParaRPr lang="fr-FR" sz="3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64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pic>
        <p:nvPicPr>
          <p:cNvPr id="5" name="Image 4" descr="Une image contenant Visage humain, texte, verres, écriture manuscrite&#10;&#10;Description générée automatiquement">
            <a:extLst>
              <a:ext uri="{FF2B5EF4-FFF2-40B4-BE49-F238E27FC236}">
                <a16:creationId xmlns:a16="http://schemas.microsoft.com/office/drawing/2014/main" id="{29E0F83E-75C9-824E-BD61-14728B73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31" y="1279435"/>
            <a:ext cx="5838738" cy="32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82 % </a:t>
            </a:r>
            <a:endParaRPr lang="fr-FR" sz="84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cadres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 échelle mobile des salaires »</a:t>
            </a:r>
          </a:p>
        </p:txBody>
      </p:sp>
    </p:spTree>
    <p:extLst>
      <p:ext uri="{BB962C8B-B14F-4D97-AF65-F5344CB8AC3E}">
        <p14:creationId xmlns:p14="http://schemas.microsoft.com/office/powerpoint/2010/main" val="313618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86 % </a:t>
            </a:r>
            <a:endParaRPr lang="fr-FR" sz="84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cadres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fr-FR" sz="3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ugmentations générales</a:t>
            </a:r>
          </a:p>
        </p:txBody>
      </p:sp>
    </p:spTree>
    <p:extLst>
      <p:ext uri="{BB962C8B-B14F-4D97-AF65-F5344CB8AC3E}">
        <p14:creationId xmlns:p14="http://schemas.microsoft.com/office/powerpoint/2010/main" val="413225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latin typeface="IBM Plex Mono" panose="020B0809050203000203" pitchFamily="49" charset="0"/>
              </a:rPr>
              <a:t>Egalité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latin typeface="IBM Plex Mono" panose="020B0809050203000203" pitchFamily="49" charset="0"/>
              </a:rPr>
              <a:t>femme-homme</a:t>
            </a:r>
            <a:endParaRPr sz="60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Salaires et retraites</a:t>
            </a:r>
          </a:p>
        </p:txBody>
      </p:sp>
    </p:spTree>
    <p:extLst>
      <p:ext uri="{BB962C8B-B14F-4D97-AF65-F5344CB8AC3E}">
        <p14:creationId xmlns:p14="http://schemas.microsoft.com/office/powerpoint/2010/main" val="2588246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pic>
        <p:nvPicPr>
          <p:cNvPr id="4" name="Image 3" descr="Une image contenant plein air, texte, arbre, habits&#10;&#10;Description générée automatiquement">
            <a:extLst>
              <a:ext uri="{FF2B5EF4-FFF2-40B4-BE49-F238E27FC236}">
                <a16:creationId xmlns:a16="http://schemas.microsoft.com/office/drawing/2014/main" id="{71DC8C5C-80F5-3976-A5BA-77E16206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29" y="1223858"/>
            <a:ext cx="5937541" cy="33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CGT INGÉS, CADRES, TECHS ?</a:t>
            </a:r>
          </a:p>
        </p:txBody>
      </p:sp>
      <p:pic>
        <p:nvPicPr>
          <p:cNvPr id="5" name="Image 4" descr="Une image contenant noir et blanc, personne, intérieur, mur&#10;&#10;Description générée automatiquement">
            <a:extLst>
              <a:ext uri="{FF2B5EF4-FFF2-40B4-BE49-F238E27FC236}">
                <a16:creationId xmlns:a16="http://schemas.microsoft.com/office/drawing/2014/main" id="{6A47D4A5-CD0F-98D6-5FDD-9A4202FF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92" y="1350627"/>
            <a:ext cx="4126615" cy="30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3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Temps de travail</a:t>
            </a:r>
          </a:p>
        </p:txBody>
      </p:sp>
    </p:spTree>
    <p:extLst>
      <p:ext uri="{BB962C8B-B14F-4D97-AF65-F5344CB8AC3E}">
        <p14:creationId xmlns:p14="http://schemas.microsoft.com/office/powerpoint/2010/main" val="303529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52 % </a:t>
            </a:r>
            <a:endParaRPr lang="fr-FR" sz="84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femmes cadres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rendez-vous médicaux</a:t>
            </a:r>
            <a:endParaRPr lang="fr-FR" sz="3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61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Violences sexistes et sexuelles</a:t>
            </a:r>
          </a:p>
        </p:txBody>
      </p:sp>
    </p:spTree>
    <p:extLst>
      <p:ext uri="{BB962C8B-B14F-4D97-AF65-F5344CB8AC3E}">
        <p14:creationId xmlns:p14="http://schemas.microsoft.com/office/powerpoint/2010/main" val="3931309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  <a:endParaRPr sz="2000" b="1" dirty="0"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2C30274-ADC9-4FD0-E3FD-C420FA822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8400" dirty="0">
                <a:solidFill>
                  <a:srgbClr val="000000"/>
                </a:solidFill>
                <a:latin typeface="IBM Plex Mono" panose="020B0809050203000203" pitchFamily="49" charset="0"/>
              </a:rPr>
              <a:t>43 % </a:t>
            </a:r>
            <a:endParaRPr lang="fr-FR" sz="84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professions intermédiaires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fr-FR" sz="3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de mesure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1460854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LE RÔLE DE LA CGT</a:t>
            </a:r>
          </a:p>
        </p:txBody>
      </p:sp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3EBC3010-BAA8-3F9C-957B-18D45E49C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latin typeface="IBM Plex Mono" panose="020B0809050203000203" pitchFamily="49" charset="0"/>
              </a:rPr>
              <a:t>Collectif</a:t>
            </a:r>
            <a:endParaRPr sz="60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23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LE RÔLE DE LA CGT</a:t>
            </a:r>
          </a:p>
        </p:txBody>
      </p:sp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3EBC3010-BAA8-3F9C-957B-18D45E49C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latin typeface="IBM Plex Mono" panose="020B0809050203000203" pitchFamily="49" charset="0"/>
              </a:rPr>
              <a:t>Comité social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latin typeface="IBM Plex Mono" panose="020B0809050203000203" pitchFamily="49" charset="0"/>
              </a:rPr>
              <a:t>et économique</a:t>
            </a:r>
            <a:endParaRPr sz="48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3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LE RÔLE DE LA CGT</a:t>
            </a:r>
          </a:p>
        </p:txBody>
      </p:sp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3EBC3010-BAA8-3F9C-957B-18D45E49C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latin typeface="IBM Plex Mono" panose="020B0809050203000203" pitchFamily="49" charset="0"/>
              </a:rPr>
              <a:t>Informations / formations</a:t>
            </a:r>
            <a:endParaRPr sz="48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12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LE RÔLE DE LA CGT</a:t>
            </a:r>
          </a:p>
        </p:txBody>
      </p:sp>
      <p:pic>
        <p:nvPicPr>
          <p:cNvPr id="6" name="Image 5" descr="Une image contenant texte, affiche, graphisme, Police&#10;&#10;Description générée automatiquement">
            <a:extLst>
              <a:ext uri="{FF2B5EF4-FFF2-40B4-BE49-F238E27FC236}">
                <a16:creationId xmlns:a16="http://schemas.microsoft.com/office/drawing/2014/main" id="{D127DC1B-2509-A062-A214-D53D197B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713" y="1152475"/>
            <a:ext cx="2628091" cy="3350314"/>
          </a:xfrm>
          <a:prstGeom prst="rect">
            <a:avLst/>
          </a:prstGeom>
        </p:spPr>
      </p:pic>
      <p:pic>
        <p:nvPicPr>
          <p:cNvPr id="10" name="Image 9" descr="Une image contenant texte, affiche, Police, graphisme&#10;&#10;Description générée automatiquement">
            <a:extLst>
              <a:ext uri="{FF2B5EF4-FFF2-40B4-BE49-F238E27FC236}">
                <a16:creationId xmlns:a16="http://schemas.microsoft.com/office/drawing/2014/main" id="{2B2EC7F8-3BE7-F31E-955E-DE5E8897D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198" y="1152475"/>
            <a:ext cx="2624413" cy="33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LE RÔLE DE LA CGT</a:t>
            </a:r>
          </a:p>
        </p:txBody>
      </p:sp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3EBC3010-BAA8-3F9C-957B-18D45E49C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latin typeface="IBM Plex Mono" panose="020B0809050203000203" pitchFamily="49" charset="0"/>
              </a:rPr>
              <a:t>Un rôle essentiel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latin typeface="IBM Plex Mono" panose="020B0809050203000203" pitchFamily="49" charset="0"/>
              </a:rPr>
              <a:t>L’enseignement et la formation privés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00" dirty="0">
                <a:latin typeface="IBM Plex Mono" panose="020B0809050203000203" pitchFamily="49" charset="0"/>
              </a:rPr>
              <a:t>(donner exemple)</a:t>
            </a:r>
          </a:p>
        </p:txBody>
      </p:sp>
    </p:spTree>
    <p:extLst>
      <p:ext uri="{BB962C8B-B14F-4D97-AF65-F5344CB8AC3E}">
        <p14:creationId xmlns:p14="http://schemas.microsoft.com/office/powerpoint/2010/main" val="948988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POURQUOI “LE COLLECTIF” ?</a:t>
            </a:r>
            <a:endParaRPr b="1"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3200" i="1">
                <a:latin typeface="Times New Roman"/>
                <a:ea typeface="Times New Roman"/>
                <a:cs typeface="Times New Roman"/>
                <a:sym typeface="Times New Roman"/>
              </a:rPr>
              <a:t>Reprendre en main son temps de travail, une campagne de l’Ugict-CGT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24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latin typeface="IBM Plex Mono" panose="020B0809050203000203" pitchFamily="49" charset="0"/>
              </a:rPr>
              <a:t>Temps de travail</a:t>
            </a:r>
            <a:endParaRPr sz="6000" dirty="0">
              <a:latin typeface="IBM Plex Mono" panose="020B0809050203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6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/>
              <a:t>QUE FAIRE AVEC LA CGT? </a:t>
            </a:r>
            <a:endParaRPr sz="1800" b="1"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dirty="0"/>
              <a:t>Rejoindre la CGT </a:t>
            </a:r>
            <a:r>
              <a:rPr lang="fr" sz="2400" dirty="0">
                <a:sym typeface="Wingdings" panose="05000000000000000000" pitchFamily="2" charset="2"/>
              </a:rPr>
              <a:t>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dirty="0"/>
              <a:t>Voter pour la CGT aux élections professionnelles 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dirty="0"/>
              <a:t>Participer à ses enquêtes et actions 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3C50FF-5B39-02B6-8A7F-3554E8AA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25" y="1152475"/>
            <a:ext cx="2328949" cy="35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6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6065BE-AB88-B373-82D9-E54F0869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53" y="1179684"/>
            <a:ext cx="5159494" cy="33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9600" dirty="0">
                <a:solidFill>
                  <a:srgbClr val="000000"/>
                </a:solidFill>
                <a:latin typeface="IBM Plex Mono" panose="020B0809050203000203" pitchFamily="49" charset="0"/>
              </a:rPr>
              <a:t>7 / 10</a:t>
            </a:r>
            <a:endParaRPr lang="fr-FR" sz="96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fr-FR" sz="6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+ 40h / semaine</a:t>
            </a:r>
          </a:p>
        </p:txBody>
      </p:sp>
    </p:spTree>
    <p:extLst>
      <p:ext uri="{BB962C8B-B14F-4D97-AF65-F5344CB8AC3E}">
        <p14:creationId xmlns:p14="http://schemas.microsoft.com/office/powerpoint/2010/main" val="6769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00250" y="1152475"/>
            <a:ext cx="762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9600" dirty="0">
                <a:solidFill>
                  <a:srgbClr val="000000"/>
                </a:solidFill>
                <a:latin typeface="IBM Plex Mono" panose="020B0809050203000203" pitchFamily="49" charset="0"/>
              </a:rPr>
              <a:t>1 / 2</a:t>
            </a:r>
            <a:endParaRPr lang="fr-FR" sz="9600" b="0" i="0" u="none" strike="noStrike" dirty="0">
              <a:solidFill>
                <a:srgbClr val="000000"/>
              </a:solidFill>
              <a:effectLst/>
              <a:latin typeface="IBM Plex Mono" panose="020B0809050203000203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fr-FR" sz="6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adres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6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 forfait-jour</a:t>
            </a:r>
          </a:p>
        </p:txBody>
      </p:sp>
    </p:spTree>
    <p:extLst>
      <p:ext uri="{BB962C8B-B14F-4D97-AF65-F5344CB8AC3E}">
        <p14:creationId xmlns:p14="http://schemas.microsoft.com/office/powerpoint/2010/main" val="285702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34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DÉFENDRE LES DROITS DES INGÉS, CADRES ET TECHS</a:t>
            </a:r>
          </a:p>
        </p:txBody>
      </p:sp>
      <p:pic>
        <p:nvPicPr>
          <p:cNvPr id="4" name="Google Shape;165;p31">
            <a:extLst>
              <a:ext uri="{FF2B5EF4-FFF2-40B4-BE49-F238E27FC236}">
                <a16:creationId xmlns:a16="http://schemas.microsoft.com/office/drawing/2014/main" id="{BF9AEB8A-3B0B-9030-CACE-7CCA614569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600" y="1132225"/>
            <a:ext cx="4622800" cy="346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3095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577</Words>
  <Application>Microsoft Macintosh PowerPoint</Application>
  <PresentationFormat>Affichage à l'écran (16:9)</PresentationFormat>
  <Paragraphs>118</Paragraphs>
  <Slides>40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Consolas</vt:lpstr>
      <vt:lpstr>IBM Plex Mono</vt:lpstr>
      <vt:lpstr>Times New Roman</vt:lpstr>
      <vt:lpstr>Simple Light</vt:lpstr>
      <vt:lpstr>Cadres, agent·es de maitrise et technicien·nes LA CGT,  UN SYNDICAT QUI DÉFEND  VOS DROITS</vt:lpstr>
      <vt:lpstr>Présentation PowerPoint</vt:lpstr>
      <vt:lpstr>CGT INGÉS, CADRES, TECHS ?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POURQUOI “LE COLLECTIF” ?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DÉFENDRE LES DROITS DES INGÉS, CADRES ET TECHS</vt:lpstr>
      <vt:lpstr>LE RÔLE DE LA CGT</vt:lpstr>
      <vt:lpstr>LE RÔLE DE LA CGT</vt:lpstr>
      <vt:lpstr>LE RÔLE DE LA CGT</vt:lpstr>
      <vt:lpstr>LE RÔLE DE LA CGT</vt:lpstr>
      <vt:lpstr>LE RÔLE DE LA CGT</vt:lpstr>
      <vt:lpstr>POURQUOI “LE COLLECTIF” ?</vt:lpstr>
      <vt:lpstr>QUE FAIRE AVEC LA CGT?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COLLECTIF  CONTRE LE MAL-ÊTRE  AU TRAVAIL</dc:title>
  <cp:lastModifiedBy>Fourage Christine</cp:lastModifiedBy>
  <cp:revision>8</cp:revision>
  <dcterms:modified xsi:type="dcterms:W3CDTF">2023-11-12T12:12:34Z</dcterms:modified>
</cp:coreProperties>
</file>