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</p:sldIdLst>
  <p:sldSz cx="9144000" cy="6858000" type="screen4x3"/>
  <p:notesSz cx="6797675" cy="987266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78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8592D-18D6-2048-9F27-FA9AA5FC44F3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F2AA5-75DF-3F43-AFF4-55A1914A5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585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AFC77-F23B-3D48-B635-04F506DED5D1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6235A-E3EB-9648-ABD1-590AF1EF5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8050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235A-E3EB-9648-ABD1-590AF1EF5E0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53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53F4-8FAB-624A-9043-436F86C86FE1}" type="datetime1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81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AF5B-321F-0C42-A2A4-4A924F6DB45C}" type="datetime1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45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EB7A-850B-EF44-8CE2-B41D5730CAF7}" type="datetime1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59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0193-5203-6949-B4E3-451A81D9793E}" type="datetime1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02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8C8D-967B-EA44-9885-19BB3E49DF9C}" type="datetime1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73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1560-2513-D342-B1C0-34002790AAF1}" type="datetime1">
              <a:rPr lang="fr-FR" smtClean="0"/>
              <a:t>17/02/2020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30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4F5B-29E8-3B42-B043-B01D41A08AC7}" type="datetime1">
              <a:rPr lang="fr-FR" smtClean="0"/>
              <a:t>17/02/2020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52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D03E-107A-434D-937A-0E69E991E169}" type="datetime1">
              <a:rPr lang="fr-FR" smtClean="0"/>
              <a:t>17/02/2020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95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DBA9-3A4A-F34E-BE6F-6DF0390A421F}" type="datetime1">
              <a:rPr lang="fr-FR" smtClean="0"/>
              <a:t>17/02/2020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18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BDE9-9083-BC40-9953-AF3C4AA7F693}" type="datetime1">
              <a:rPr lang="fr-FR" smtClean="0"/>
              <a:t>17/02/2020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91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611F-468C-2A4B-8A26-EFC0733D654A}" type="datetime1">
              <a:rPr lang="fr-FR" smtClean="0"/>
              <a:t>17/02/2020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55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436D8-E9B8-814D-B889-0EFCC162E2B6}" type="datetime1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149A-9A81-5F44-A989-81D1E1953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15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2257" y="687403"/>
            <a:ext cx="7925961" cy="161947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660066"/>
                </a:solidFill>
              </a:rPr>
              <a:t>Les femmes « grandes perdantes » de la réforme des retraites</a:t>
            </a:r>
            <a:br>
              <a:rPr lang="fr-FR" b="1" dirty="0">
                <a:solidFill>
                  <a:srgbClr val="660066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82238" y="3297198"/>
            <a:ext cx="3518939" cy="125829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Décryptage et Propositions CGT</a:t>
            </a:r>
          </a:p>
        </p:txBody>
      </p:sp>
      <p:pic>
        <p:nvPicPr>
          <p:cNvPr id="5" name="Imag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94" y="4756150"/>
            <a:ext cx="1765300" cy="17653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98" y="2148290"/>
            <a:ext cx="3781299" cy="42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95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660066"/>
                </a:solidFill>
              </a:rPr>
              <a:t>Une réforme féministe devrait au contraire</a:t>
            </a:r>
            <a:r>
              <a:rPr lang="fr-FR" sz="3200" dirty="0">
                <a:solidFill>
                  <a:srgbClr val="660066"/>
                </a:solidFill>
              </a:rPr>
              <a:t/>
            </a:r>
            <a:br>
              <a:rPr lang="fr-FR" sz="3200" dirty="0">
                <a:solidFill>
                  <a:srgbClr val="660066"/>
                </a:solidFill>
              </a:rPr>
            </a:br>
            <a:endParaRPr lang="fr-FR" sz="3200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042524" cy="4525963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Abaisser le temps de travail </a:t>
            </a:r>
            <a:r>
              <a:rPr lang="fr-FR" dirty="0"/>
              <a:t>pour permettre aux femmes comme aux hommes de s’occuper des enfants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>
                <a:solidFill>
                  <a:srgbClr val="FF0000"/>
                </a:solidFill>
              </a:rPr>
              <a:t>Revenir à la prise en compte des meilleures années </a:t>
            </a:r>
            <a:r>
              <a:rPr lang="fr-FR" dirty="0"/>
              <a:t>pour le calcul de la retraite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>
                <a:solidFill>
                  <a:srgbClr val="FF0000"/>
                </a:solidFill>
              </a:rPr>
              <a:t>Lutter contre le sous-emploi des femmes, les temps partiels et la précarité</a:t>
            </a:r>
            <a:r>
              <a:rPr lang="fr-FR" dirty="0"/>
              <a:t>, et mettre en place un </a:t>
            </a:r>
            <a:r>
              <a:rPr lang="fr-FR" b="1" dirty="0">
                <a:solidFill>
                  <a:srgbClr val="FF0000"/>
                </a:solidFill>
              </a:rPr>
              <a:t>service public de la petite enfance </a:t>
            </a:r>
            <a:r>
              <a:rPr lang="fr-FR" dirty="0"/>
              <a:t>pour permettre aux femmes de continuer à travailler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mariannefoul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84" y="1754076"/>
            <a:ext cx="2915316" cy="4188201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929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9959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660066"/>
                </a:solidFill>
              </a:rPr>
              <a:t/>
            </a:r>
            <a:br>
              <a:rPr lang="fr-FR" sz="3200" b="1" dirty="0">
                <a:solidFill>
                  <a:srgbClr val="660066"/>
                </a:solidFill>
              </a:rPr>
            </a:br>
            <a:r>
              <a:rPr lang="fr-FR" sz="3200" b="1" dirty="0">
                <a:solidFill>
                  <a:srgbClr val="660066"/>
                </a:solidFill>
              </a:rPr>
              <a:t>Mettre fin aux inégalités femmes hommes : </a:t>
            </a:r>
            <a:br>
              <a:rPr lang="fr-FR" sz="3200" b="1" dirty="0">
                <a:solidFill>
                  <a:srgbClr val="660066"/>
                </a:solidFill>
              </a:rPr>
            </a:br>
            <a:r>
              <a:rPr lang="fr-FR" sz="3200" b="1" dirty="0">
                <a:solidFill>
                  <a:srgbClr val="660066"/>
                </a:solidFill>
              </a:rPr>
              <a:t>la solution !</a:t>
            </a:r>
            <a:r>
              <a:rPr lang="fr-FR" sz="3200" dirty="0">
                <a:solidFill>
                  <a:srgbClr val="660066"/>
                </a:solidFill>
              </a:rPr>
              <a:t/>
            </a:r>
            <a:br>
              <a:rPr lang="fr-FR" sz="3200" dirty="0">
                <a:solidFill>
                  <a:srgbClr val="660066"/>
                </a:solidFill>
              </a:rPr>
            </a:br>
            <a:endParaRPr lang="fr-FR" sz="3200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8972"/>
            <a:ext cx="8229600" cy="130412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7200" i="1" dirty="0"/>
              <a:t>Réaliser enfin l’égalité salariale permettra non seulement de mettre fin à une injustice flagrante mais aussi de dégager les ressources nécessaires pour financer notre système de retraites. </a:t>
            </a:r>
          </a:p>
          <a:p>
            <a:pPr marL="0" indent="0">
              <a:buNone/>
            </a:pPr>
            <a:r>
              <a:rPr lang="fr-FR" sz="7200" b="1" i="1" dirty="0">
                <a:solidFill>
                  <a:srgbClr val="FF0000"/>
                </a:solidFill>
              </a:rPr>
              <a:t>Augmenter les salaires des femmes, c’est augmenter les cotisations et donc le financement des retraites !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7199" y="3073201"/>
            <a:ext cx="5348695" cy="30777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660066"/>
                </a:solidFill>
              </a:rPr>
              <a:t>La CGT propose notamment :</a:t>
            </a:r>
            <a:endParaRPr lang="fr-FR" sz="1600" dirty="0">
              <a:solidFill>
                <a:srgbClr val="660066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fr-FR" sz="1600" dirty="0">
                <a:solidFill>
                  <a:srgbClr val="660066"/>
                </a:solidFill>
              </a:rPr>
              <a:t>L’instauration d’une </a:t>
            </a:r>
            <a:r>
              <a:rPr lang="fr-FR" sz="1600" dirty="0" err="1">
                <a:solidFill>
                  <a:srgbClr val="660066"/>
                </a:solidFill>
              </a:rPr>
              <a:t>surcotisation</a:t>
            </a:r>
            <a:r>
              <a:rPr lang="fr-FR" sz="1600" dirty="0">
                <a:solidFill>
                  <a:srgbClr val="660066"/>
                </a:solidFill>
              </a:rPr>
              <a:t> patronale retraite pour toutes les entreprises qui ne respectent pas l’égalité salariale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1600" dirty="0">
                <a:solidFill>
                  <a:srgbClr val="660066"/>
                </a:solidFill>
              </a:rPr>
              <a:t>Une </a:t>
            </a:r>
            <a:r>
              <a:rPr lang="fr-FR" sz="1600" dirty="0" err="1">
                <a:solidFill>
                  <a:srgbClr val="660066"/>
                </a:solidFill>
              </a:rPr>
              <a:t>surcotisation</a:t>
            </a:r>
            <a:r>
              <a:rPr lang="fr-FR" sz="1600" dirty="0">
                <a:solidFill>
                  <a:srgbClr val="660066"/>
                </a:solidFill>
              </a:rPr>
              <a:t> patronale pour tous les temps partiels de moins de 24h de façon à garantir des droits pour les </a:t>
            </a:r>
            <a:r>
              <a:rPr lang="fr-FR" sz="1600" dirty="0" err="1">
                <a:solidFill>
                  <a:srgbClr val="660066"/>
                </a:solidFill>
              </a:rPr>
              <a:t>salarié.e.s</a:t>
            </a:r>
            <a:r>
              <a:rPr lang="fr-FR" sz="1600" dirty="0">
                <a:solidFill>
                  <a:srgbClr val="660066"/>
                </a:solidFill>
              </a:rPr>
              <a:t> et à pénaliser les employeurs qui abusent des temps partiels courts.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1600" dirty="0">
                <a:solidFill>
                  <a:srgbClr val="660066"/>
                </a:solidFill>
              </a:rPr>
              <a:t>L’ouverture immédiate de négociations pour la revalorisation des métiers dans lesquels les femmes sont concentrées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228" y="2769545"/>
            <a:ext cx="2522572" cy="3627643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96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660066"/>
                </a:solidFill>
              </a:rPr>
              <a:t>Une situation déjà très dégradée aujourd’hui</a:t>
            </a:r>
            <a:r>
              <a:rPr lang="fr-FR" dirty="0">
                <a:solidFill>
                  <a:srgbClr val="660066"/>
                </a:solidFill>
                <a:effectLst/>
              </a:rPr>
              <a:t> 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974486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200" b="1" dirty="0"/>
              <a:t>Les femmes sont payées </a:t>
            </a:r>
            <a:r>
              <a:rPr lang="fr-FR" sz="2200" b="1" dirty="0">
                <a:solidFill>
                  <a:srgbClr val="FF0000"/>
                </a:solidFill>
              </a:rPr>
              <a:t>26% de moins </a:t>
            </a:r>
            <a:r>
              <a:rPr lang="fr-FR" sz="2200" b="1" dirty="0"/>
              <a:t>que les hommes du fait :</a:t>
            </a:r>
          </a:p>
          <a:p>
            <a:pPr marL="0" indent="0">
              <a:buNone/>
            </a:pPr>
            <a:endParaRPr lang="fr-FR" sz="2200" b="1" dirty="0"/>
          </a:p>
          <a:p>
            <a:r>
              <a:rPr lang="fr-FR" sz="2200" b="1" dirty="0">
                <a:solidFill>
                  <a:srgbClr val="FF0000"/>
                </a:solidFill>
              </a:rPr>
              <a:t>Du plancher collant </a:t>
            </a:r>
            <a:r>
              <a:rPr lang="fr-FR" sz="2200" dirty="0"/>
              <a:t>: Les temps partiels (30% des femmes y sont enfermées et 80% des salarié.es à temps partiel sont des femmes) et la précarité</a:t>
            </a:r>
          </a:p>
          <a:p>
            <a:r>
              <a:rPr lang="fr-FR" sz="2200" b="1" dirty="0">
                <a:solidFill>
                  <a:srgbClr val="FF0000"/>
                </a:solidFill>
              </a:rPr>
              <a:t>Du plafond de verre </a:t>
            </a:r>
            <a:r>
              <a:rPr lang="fr-FR" sz="2200" dirty="0"/>
              <a:t>: les femmes ont peu ou pas de déroulement de carrière</a:t>
            </a:r>
          </a:p>
          <a:p>
            <a:r>
              <a:rPr lang="fr-FR" sz="2200" b="1" dirty="0">
                <a:solidFill>
                  <a:srgbClr val="FF0000"/>
                </a:solidFill>
              </a:rPr>
              <a:t>Des parois de verre </a:t>
            </a:r>
            <a:r>
              <a:rPr lang="fr-FR" sz="2200" dirty="0"/>
              <a:t>: la moindre rémunération des métiers dans lesquels les femmes sont concentrées (tertiaire, éducation, social, santé…)</a:t>
            </a:r>
          </a:p>
          <a:p>
            <a:r>
              <a:rPr lang="fr-FR" sz="2200" b="1" dirty="0">
                <a:solidFill>
                  <a:srgbClr val="FF0000"/>
                </a:solidFill>
              </a:rPr>
              <a:t>De la part variable de la rémunération</a:t>
            </a:r>
            <a:r>
              <a:rPr lang="fr-FR" sz="2200" dirty="0">
                <a:solidFill>
                  <a:srgbClr val="FF0000"/>
                </a:solidFill>
              </a:rPr>
              <a:t>,</a:t>
            </a:r>
            <a:r>
              <a:rPr lang="fr-FR" sz="2200" dirty="0"/>
              <a:t> c’est ce qui explique que les inégalités soient encore plus importantes chez les cadres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1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13" y="1751961"/>
            <a:ext cx="2823570" cy="2057589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2</a:t>
            </a:fld>
            <a:endParaRPr lang="fr-FR"/>
          </a:p>
        </p:txBody>
      </p:sp>
      <p:pic>
        <p:nvPicPr>
          <p:cNvPr id="8" name="Image 7" descr="CRECHE-GREVE-bulles-gris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82" y="4007414"/>
            <a:ext cx="2994701" cy="211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3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660066"/>
                </a:solidFill>
              </a:rPr>
              <a:t>On retrouve évidemment ces inégalités à la retraite 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b="1" dirty="0">
                <a:solidFill>
                  <a:srgbClr val="FF0000"/>
                </a:solidFill>
              </a:rPr>
              <a:t>pension de droit direct des femmes inférieure de 42 %</a:t>
            </a:r>
            <a:r>
              <a:rPr lang="fr-FR" b="1" dirty="0"/>
              <a:t> </a:t>
            </a:r>
            <a:r>
              <a:rPr lang="fr-FR" dirty="0"/>
              <a:t>à celle des hommes (29% une fois intégrée la pension de réversion et les droits familiaux)</a:t>
            </a:r>
          </a:p>
          <a:p>
            <a:r>
              <a:rPr lang="fr-FR" b="1" dirty="0">
                <a:solidFill>
                  <a:srgbClr val="FF0000"/>
                </a:solidFill>
              </a:rPr>
              <a:t>les femmes partent en retraite en moyenne 1 an plus tard </a:t>
            </a:r>
            <a:r>
              <a:rPr lang="fr-FR" dirty="0"/>
              <a:t>que les hommes,</a:t>
            </a:r>
          </a:p>
          <a:p>
            <a:r>
              <a:rPr lang="fr-FR" b="1" dirty="0">
                <a:solidFill>
                  <a:srgbClr val="FF0000"/>
                </a:solidFill>
              </a:rPr>
              <a:t>1 femme sur 5 attend 67 ans</a:t>
            </a:r>
            <a:r>
              <a:rPr lang="fr-FR" dirty="0"/>
              <a:t>, l’âge d’annulation de la décote (un homme sur 12),</a:t>
            </a:r>
          </a:p>
          <a:p>
            <a:r>
              <a:rPr lang="fr-FR" b="1" dirty="0">
                <a:solidFill>
                  <a:srgbClr val="FF0000"/>
                </a:solidFill>
              </a:rPr>
              <a:t>elles subissent malgré tout plus souvent la décote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/>
              <a:t>du fait de carrières plus courtes,</a:t>
            </a:r>
          </a:p>
          <a:p>
            <a:r>
              <a:rPr lang="fr-FR" b="1" dirty="0">
                <a:solidFill>
                  <a:srgbClr val="FF0000"/>
                </a:solidFill>
              </a:rPr>
              <a:t>37 % des femmes retraitées </a:t>
            </a:r>
            <a:r>
              <a:rPr lang="fr-FR" dirty="0"/>
              <a:t>et 15 % des hommes touchent </a:t>
            </a:r>
            <a:r>
              <a:rPr lang="fr-FR" b="1" dirty="0"/>
              <a:t>moins de 1000 € de pension brute </a:t>
            </a:r>
            <a:r>
              <a:rPr lang="fr-FR" dirty="0"/>
              <a:t>(909 € nets).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i="1" dirty="0"/>
              <a:t>Cette situation continue à se dégrader du fait des réformes passées.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86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660066"/>
                </a:solidFill>
              </a:rPr>
              <a:t>Les 2 principes centraux de la réforme des retraites pénaliseront particulièrement les femmes</a:t>
            </a:r>
            <a:r>
              <a:rPr lang="fr-FR" sz="2800" dirty="0">
                <a:solidFill>
                  <a:srgbClr val="660066"/>
                </a:solidFill>
                <a:effectLst/>
              </a:rPr>
              <a:t> </a:t>
            </a:r>
            <a:endParaRPr lang="fr-FR" sz="2800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200" b="1" dirty="0">
                <a:solidFill>
                  <a:srgbClr val="FF0000"/>
                </a:solidFill>
              </a:rPr>
              <a:t>La prise en compte de toute la carrière au lieu des 25 dernières années et des 6 derniers mois dans le public.</a:t>
            </a:r>
            <a:r>
              <a:rPr lang="fr-FR" sz="22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2200" i="1" dirty="0"/>
              <a:t>Les périodes de temps partiel, d’interruption pour charges familiales ou de chômage ne pourront plus être neutralisées et feront baisser le montant des pensions.</a:t>
            </a:r>
            <a:endParaRPr lang="fr-FR" sz="2200" dirty="0"/>
          </a:p>
          <a:p>
            <a:r>
              <a:rPr lang="fr-FR" sz="2200" b="1" dirty="0">
                <a:solidFill>
                  <a:srgbClr val="FF0000"/>
                </a:solidFill>
              </a:rPr>
              <a:t>Le report indéfini de l’âge de la retraite </a:t>
            </a:r>
            <a:r>
              <a:rPr lang="fr-FR" sz="2200" b="1" i="1" dirty="0">
                <a:solidFill>
                  <a:srgbClr val="FF0000"/>
                </a:solidFill>
              </a:rPr>
              <a:t>« Il faudra travailler plus longtemps »</a:t>
            </a:r>
            <a:endParaRPr lang="fr-FR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200" i="1" dirty="0">
                <a:solidFill>
                  <a:srgbClr val="FF0000"/>
                </a:solidFill>
              </a:rPr>
              <a:t>40% </a:t>
            </a:r>
            <a:r>
              <a:rPr lang="fr-FR" sz="2200" i="1" dirty="0"/>
              <a:t>des femmes et 32% des hommes partent aujourd’hui avec une carrière incomplète. </a:t>
            </a:r>
            <a:endParaRPr lang="fr-FR" sz="2200" dirty="0"/>
          </a:p>
          <a:p>
            <a:pPr marL="0" indent="0">
              <a:buNone/>
            </a:pPr>
            <a:r>
              <a:rPr lang="fr-FR" sz="2200" i="1" dirty="0"/>
              <a:t>Le temps des femmes est encore très différent de celui des hommes : ce sont elles qui s’arrêtent ou limitent leur activité pour élever les enfants ou s’occuper des personnes dépendantes. A la naissance d’un enfant : 1 femme sur 2 (1 homme sur 9)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76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660066"/>
                </a:solidFill>
              </a:rPr>
              <a:t>Les droits familiaux remis en cause</a:t>
            </a:r>
            <a:r>
              <a:rPr lang="fr-FR" dirty="0">
                <a:solidFill>
                  <a:srgbClr val="660066"/>
                </a:solidFill>
                <a:effectLst/>
              </a:rPr>
              <a:t> 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0144" y="1417638"/>
            <a:ext cx="8306656" cy="51823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800" b="1" dirty="0"/>
              <a:t>Le gouvernement supprime :</a:t>
            </a:r>
          </a:p>
          <a:p>
            <a:pPr algn="just"/>
            <a:r>
              <a:rPr lang="fr-FR" sz="1800" b="1" dirty="0">
                <a:solidFill>
                  <a:srgbClr val="FF0000"/>
                </a:solidFill>
              </a:rPr>
              <a:t>La Majoration de Durée d’Assurance (MDA)</a:t>
            </a:r>
            <a:r>
              <a:rPr lang="fr-FR" sz="1800" dirty="0"/>
              <a:t> 2 ans de cotisations par enfant dans le privé et 1 an dans le public pour les mères. </a:t>
            </a:r>
            <a:r>
              <a:rPr lang="fr-FR" sz="1800" i="1" dirty="0"/>
              <a:t>Majoration qui améliore considérablement le montant de la pension en partant avec une carrière complète.</a:t>
            </a:r>
          </a:p>
          <a:p>
            <a:pPr algn="just"/>
            <a:r>
              <a:rPr lang="fr-FR" sz="1800" b="1" dirty="0">
                <a:solidFill>
                  <a:srgbClr val="FF0000"/>
                </a:solidFill>
              </a:rPr>
              <a:t>La majoration de pension de 10% </a:t>
            </a:r>
            <a:r>
              <a:rPr lang="fr-FR" sz="1800" dirty="0"/>
              <a:t>pour le père et la mère des familles de 3 enfants ou plus.</a:t>
            </a:r>
          </a:p>
          <a:p>
            <a:pPr marL="0" indent="0" algn="just">
              <a:buNone/>
            </a:pPr>
            <a:r>
              <a:rPr lang="fr-FR" sz="1800" b="1" dirty="0">
                <a:solidFill>
                  <a:srgbClr val="FF0000"/>
                </a:solidFill>
              </a:rPr>
              <a:t>A la place, une majoration de 5% par enfant </a:t>
            </a:r>
            <a:r>
              <a:rPr lang="fr-FR" sz="1800" b="1" dirty="0" smtClean="0"/>
              <a:t>à partager ou à prendre intégralement par la mère. </a:t>
            </a:r>
            <a:r>
              <a:rPr lang="fr-FR" sz="1500" i="1" dirty="0" smtClean="0"/>
              <a:t>NB: le gouvernement a amendé son texte qui prévoit désormais que la moitié de la majoration est acquise à la mère. Cette modification ne suffit pas à compenser la suppression de la MDA. L</a:t>
            </a:r>
            <a:r>
              <a:rPr lang="fr-FR" sz="1500" i="1" dirty="0" smtClean="0"/>
              <a:t>es </a:t>
            </a:r>
            <a:r>
              <a:rPr lang="fr-FR" sz="1500" i="1" dirty="0"/>
              <a:t>cas types publiés par le Parisien et retirés de l’étude </a:t>
            </a:r>
            <a:r>
              <a:rPr lang="fr-FR" sz="1500" i="1" dirty="0" smtClean="0"/>
              <a:t>d’impact montrent que les mères seraient pénalisées même si c’est elles qui </a:t>
            </a:r>
            <a:r>
              <a:rPr lang="fr-FR" sz="1500" i="1" dirty="0" smtClean="0"/>
              <a:t>prennent la majoration</a:t>
            </a:r>
            <a:endParaRPr lang="fr-FR" sz="15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5</a:t>
            </a:fld>
            <a:endParaRPr lang="fr-FR"/>
          </a:p>
        </p:txBody>
      </p:sp>
      <p:pic>
        <p:nvPicPr>
          <p:cNvPr id="5" name="Image 4" descr="1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83" y="4907741"/>
            <a:ext cx="5726517" cy="18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7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>
                <a:solidFill>
                  <a:srgbClr val="660066"/>
                </a:solidFill>
              </a:rPr>
              <a:t>La pension de réversion fragilisée</a:t>
            </a:r>
            <a:r>
              <a:rPr lang="fr-FR" dirty="0">
                <a:solidFill>
                  <a:srgbClr val="660066"/>
                </a:solidFill>
                <a:effectLst/>
              </a:rPr>
              <a:t> 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83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200" dirty="0"/>
              <a:t>Les bénéficiaires sont à </a:t>
            </a:r>
            <a:r>
              <a:rPr lang="fr-FR" sz="2200" b="1" dirty="0">
                <a:solidFill>
                  <a:srgbClr val="FF0000"/>
                </a:solidFill>
              </a:rPr>
              <a:t>90%</a:t>
            </a:r>
            <a:r>
              <a:rPr lang="fr-FR" sz="2200" dirty="0"/>
              <a:t> des femmes</a:t>
            </a:r>
          </a:p>
          <a:p>
            <a:r>
              <a:rPr lang="fr-FR" sz="2200" b="1" dirty="0">
                <a:solidFill>
                  <a:srgbClr val="FF0000"/>
                </a:solidFill>
              </a:rPr>
              <a:t>Grâce à la mobilisation: droits ouverts à 55 ans</a:t>
            </a:r>
            <a:r>
              <a:rPr lang="fr-FR" sz="2200" dirty="0">
                <a:solidFill>
                  <a:srgbClr val="FF0000"/>
                </a:solidFill>
              </a:rPr>
              <a:t>.</a:t>
            </a:r>
            <a:r>
              <a:rPr lang="fr-FR" sz="2200" dirty="0"/>
              <a:t> Mais </a:t>
            </a:r>
            <a:r>
              <a:rPr lang="fr-FR" sz="2200" i="1" dirty="0"/>
              <a:t>recul pour la fonction publique et certains régimes spéciaux où la réversion est accessible sans condition d’âge.</a:t>
            </a:r>
          </a:p>
          <a:p>
            <a:r>
              <a:rPr lang="fr-FR" sz="2200" b="1" dirty="0">
                <a:solidFill>
                  <a:srgbClr val="FF0000"/>
                </a:solidFill>
              </a:rPr>
              <a:t>Ne sera plus </a:t>
            </a:r>
            <a:r>
              <a:rPr lang="fr-FR" sz="2200" b="1" dirty="0" smtClean="0">
                <a:solidFill>
                  <a:srgbClr val="FF0000"/>
                </a:solidFill>
              </a:rPr>
              <a:t>automatiquement accessible </a:t>
            </a:r>
            <a:r>
              <a:rPr lang="fr-FR" sz="2200" b="1" dirty="0">
                <a:solidFill>
                  <a:srgbClr val="FF0000"/>
                </a:solidFill>
              </a:rPr>
              <a:t>après un divorce. </a:t>
            </a:r>
            <a:r>
              <a:rPr lang="fr-FR" sz="2200" i="1" dirty="0">
                <a:solidFill>
                  <a:srgbClr val="FF0000"/>
                </a:solidFill>
              </a:rPr>
              <a:t>45%</a:t>
            </a:r>
            <a:r>
              <a:rPr lang="fr-FR" sz="2200" i="1" dirty="0"/>
              <a:t> des mariages finissent par un divorce</a:t>
            </a:r>
            <a:r>
              <a:rPr lang="fr-FR" sz="2200" i="1" dirty="0" smtClean="0"/>
              <a:t>.</a:t>
            </a:r>
            <a:r>
              <a:rPr lang="fr-FR" sz="1600" i="1" dirty="0" smtClean="0"/>
              <a:t> NB: le gouvernement a amendé le projet de loi pour prévoir dans certaines conditions très restrictives la possibilité de conserver la réversion (condition de ressource + prouver baisse de salaire pour charges familiales + réversion proratisée aux années de mariage)</a:t>
            </a:r>
            <a:endParaRPr lang="fr-FR" sz="1600" i="1" dirty="0"/>
          </a:p>
          <a:p>
            <a:r>
              <a:rPr lang="fr-FR" sz="2200" b="1" dirty="0">
                <a:solidFill>
                  <a:srgbClr val="FF0000"/>
                </a:solidFill>
              </a:rPr>
              <a:t>Le mode de calcul modifié</a:t>
            </a:r>
            <a:r>
              <a:rPr lang="fr-FR" sz="2200" dirty="0">
                <a:solidFill>
                  <a:srgbClr val="FF0000"/>
                </a:solidFill>
              </a:rPr>
              <a:t>. </a:t>
            </a:r>
            <a:r>
              <a:rPr lang="fr-FR" sz="2200" dirty="0"/>
              <a:t>Aujourd’hui 50% des revenus du conjoint décédé, demain elle devra maintenir </a:t>
            </a:r>
            <a:r>
              <a:rPr lang="fr-FR" sz="2200" b="1" dirty="0">
                <a:solidFill>
                  <a:srgbClr val="FF0000"/>
                </a:solidFill>
              </a:rPr>
              <a:t>70% des revenus du couple</a:t>
            </a:r>
            <a:r>
              <a:rPr lang="fr-FR" sz="2200" dirty="0"/>
              <a:t>. </a:t>
            </a:r>
            <a:r>
              <a:rPr lang="fr-FR" sz="1600" i="1" dirty="0"/>
              <a:t>Pour de nombreuses personnes, baisse du montant de la réversion (notamment si peu d’écarts de revenu entre les 2 conjoint.es).</a:t>
            </a:r>
          </a:p>
          <a:p>
            <a:r>
              <a:rPr lang="fr-FR" sz="2200" b="1" i="1" dirty="0">
                <a:solidFill>
                  <a:srgbClr val="FF0000"/>
                </a:solidFill>
              </a:rPr>
              <a:t>Et bien sûr, toujours pas d’élargissement de la réversion aux couples non mariés et au PACS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66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660066"/>
                </a:solidFill>
              </a:rPr>
              <a:t>Pas de prise en compte de la pénibilité</a:t>
            </a:r>
            <a:r>
              <a:rPr lang="fr-FR" dirty="0">
                <a:solidFill>
                  <a:srgbClr val="660066"/>
                </a:solidFill>
                <a:effectLst/>
              </a:rPr>
              <a:t> 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8" y="1600201"/>
            <a:ext cx="4985827" cy="3264755"/>
          </a:xfrm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Les départs anticipés sont supprimés</a:t>
            </a: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000" i="1" dirty="0"/>
              <a:t>Concerne 400 000 femmes (</a:t>
            </a:r>
            <a:r>
              <a:rPr lang="fr-FR" sz="2000" i="1" dirty="0" err="1"/>
              <a:t>sage-femmes</a:t>
            </a:r>
            <a:r>
              <a:rPr lang="fr-FR" sz="2000" i="1" dirty="0"/>
              <a:t>, aides-soignantes, infirmières, …) qui bénéficient de la catégorie active et peuvent partir à partir de 57 ans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A la place, le « compte professionnel de prévention » (C2P)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avec des critères restrictifs et discriminants… </a:t>
            </a:r>
          </a:p>
          <a:p>
            <a:pPr marL="0" indent="0">
              <a:buNone/>
            </a:pPr>
            <a:r>
              <a:rPr lang="fr-FR" sz="2000" i="1" dirty="0"/>
              <a:t>Dans le privé, 3% des salarié.es en bénéficient dont 75% d’hommes.</a:t>
            </a:r>
          </a:p>
        </p:txBody>
      </p:sp>
      <p:pic>
        <p:nvPicPr>
          <p:cNvPr id="4" name="Image 3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43" y="1510883"/>
            <a:ext cx="3340557" cy="33540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057" y="4864956"/>
            <a:ext cx="7819713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i="1" dirty="0">
                <a:ln>
                  <a:solidFill>
                    <a:srgbClr val="660066"/>
                  </a:solidFill>
                </a:ln>
              </a:rPr>
              <a:t>l’espérance de vie en bonne santé stagne à 63,4 ans en moyenne…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i="1" dirty="0">
                <a:ln>
                  <a:solidFill>
                    <a:srgbClr val="660066"/>
                  </a:solidFill>
                </a:ln>
              </a:rPr>
              <a:t>l’espérance de vie en bonne santé n’est que de 59 ans pour un ouvrier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i="1" dirty="0">
                <a:ln>
                  <a:solidFill>
                    <a:srgbClr val="660066"/>
                  </a:solidFill>
                </a:ln>
              </a:rPr>
              <a:t>l’espérance de vie d’une infirmière est de 7 ans inférieure à celle de la moyenne des femmes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i="1" dirty="0">
                <a:ln>
                  <a:solidFill>
                    <a:srgbClr val="660066"/>
                  </a:solidFill>
                </a:ln>
              </a:rPr>
              <a:t>20% des infirmières et 30% des aides-soignantes partent à la retraite en incapacité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97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070207" cy="2198774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Pénalisées par le calcul </a:t>
            </a:r>
            <a:r>
              <a:rPr lang="fr-FR" dirty="0"/>
              <a:t>sur l’ensemble de la carrière au lieu des 6 derniers mois : </a:t>
            </a:r>
            <a:r>
              <a:rPr lang="fr-FR" dirty="0">
                <a:solidFill>
                  <a:srgbClr val="FF0000"/>
                </a:solidFill>
              </a:rPr>
              <a:t>63%</a:t>
            </a:r>
            <a:r>
              <a:rPr lang="fr-FR" dirty="0"/>
              <a:t> des fonctionnaires sont des femmes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>
                <a:solidFill>
                  <a:srgbClr val="FF0000"/>
                </a:solidFill>
              </a:rPr>
              <a:t>Mais elles seront encore plus pénalisées car la « contrepartie » proposée par le gouvernement, la prise en compte des primes</a:t>
            </a:r>
            <a:r>
              <a:rPr lang="fr-FR" dirty="0"/>
              <a:t>, sera non seulement insuffisante à neutraliser ce recul, mais en plus très discriminante pour les femmes.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660066"/>
                </a:solidFill>
              </a:rPr>
              <a:t>Pour les femmes fonctionnaires, </a:t>
            </a:r>
            <a:br>
              <a:rPr lang="fr-FR" b="1" dirty="0">
                <a:solidFill>
                  <a:srgbClr val="660066"/>
                </a:solidFill>
              </a:rPr>
            </a:br>
            <a:r>
              <a:rPr lang="fr-FR" b="1" dirty="0">
                <a:solidFill>
                  <a:srgbClr val="660066"/>
                </a:solidFill>
              </a:rPr>
              <a:t>la double peine</a:t>
            </a:r>
            <a:r>
              <a:rPr lang="fr-FR" dirty="0">
                <a:solidFill>
                  <a:srgbClr val="660066"/>
                </a:solidFill>
                <a:effectLst/>
              </a:rPr>
              <a:t> 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4" name="Image 3" descr="1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3" y="3946399"/>
            <a:ext cx="3355801" cy="268464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63704" y="4037119"/>
            <a:ext cx="45471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Les filières dans </a:t>
            </a:r>
            <a:r>
              <a:rPr lang="fr-FR" sz="2000" i="1" dirty="0">
                <a:solidFill>
                  <a:srgbClr val="FF0000"/>
                </a:solidFill>
              </a:rPr>
              <a:t>lesquelles les femmes sont concentrées ont peu ou pas de primes </a:t>
            </a:r>
            <a:r>
              <a:rPr lang="fr-FR" sz="2000" i="1" dirty="0"/>
              <a:t>(éducation nationale, …)</a:t>
            </a:r>
          </a:p>
          <a:p>
            <a:endParaRPr lang="fr-FR" sz="2000" i="1" dirty="0"/>
          </a:p>
          <a:p>
            <a:r>
              <a:rPr lang="fr-FR" sz="2000" i="1" dirty="0"/>
              <a:t>En global dans la fonction publique</a:t>
            </a:r>
            <a:r>
              <a:rPr lang="fr-FR" sz="2000" i="1" dirty="0">
                <a:solidFill>
                  <a:srgbClr val="FF0000"/>
                </a:solidFill>
              </a:rPr>
              <a:t>, les femmes touchent 1/3 de primes de moins </a:t>
            </a:r>
            <a:r>
              <a:rPr lang="fr-FR" sz="2000" i="1" dirty="0"/>
              <a:t>que les hommes.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46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>
                <a:solidFill>
                  <a:srgbClr val="660066"/>
                </a:solidFill>
              </a:rPr>
              <a:t>Des avancées en trompe l’œil</a:t>
            </a:r>
            <a:r>
              <a:rPr lang="fr-FR" dirty="0">
                <a:solidFill>
                  <a:srgbClr val="660066"/>
                </a:solidFill>
                <a:effectLst/>
              </a:rPr>
              <a:t> 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sz="3400" b="1" i="1" dirty="0"/>
              <a:t>« Il y aura un minimum de retraite à 1000 € »… pour une carrière complète à partir de l’âge d’équilibre (entre 64 et 66 ans)</a:t>
            </a:r>
          </a:p>
          <a:p>
            <a:pPr marL="0" indent="0">
              <a:buNone/>
            </a:pPr>
            <a:r>
              <a:rPr lang="fr-FR" sz="3400" dirty="0">
                <a:solidFill>
                  <a:srgbClr val="FF0000"/>
                </a:solidFill>
              </a:rPr>
              <a:t>40% des femmes n’ont pas de carrière complète</a:t>
            </a:r>
          </a:p>
          <a:p>
            <a:pPr marL="0" indent="0">
              <a:buNone/>
            </a:pPr>
            <a:endParaRPr lang="fr-FR" sz="3400" dirty="0">
              <a:solidFill>
                <a:srgbClr val="FF0000"/>
              </a:solidFill>
            </a:endParaRPr>
          </a:p>
          <a:p>
            <a:r>
              <a:rPr lang="fr-FR" sz="3400" b="1" i="1" dirty="0"/>
              <a:t>« Toute heure travaillée sera validée »</a:t>
            </a:r>
          </a:p>
          <a:p>
            <a:pPr marL="0" indent="0">
              <a:buNone/>
            </a:pPr>
            <a:r>
              <a:rPr lang="fr-FR" sz="3400" dirty="0">
                <a:solidFill>
                  <a:srgbClr val="FF0000"/>
                </a:solidFill>
              </a:rPr>
              <a:t>Seules 4% de femmes travaillent moins de 150 heures par trimestre. </a:t>
            </a:r>
            <a:r>
              <a:rPr lang="fr-FR" sz="3400" dirty="0"/>
              <a:t>Ceci ne rattrapera pas la pénalisation de la prise en compte de ces années dans le calcul de la retraite. </a:t>
            </a:r>
          </a:p>
          <a:p>
            <a:pPr marL="0" indent="0">
              <a:buNone/>
            </a:pPr>
            <a:endParaRPr lang="fr-FR" sz="3400" dirty="0"/>
          </a:p>
          <a:p>
            <a:r>
              <a:rPr lang="fr-FR" sz="3400" dirty="0"/>
              <a:t> </a:t>
            </a:r>
            <a:r>
              <a:rPr lang="fr-FR" sz="3400" b="1" dirty="0"/>
              <a:t>« L’âge pivot permettra aux femmes de partir à 64 ans au lieu de 67 ans »</a:t>
            </a:r>
          </a:p>
          <a:p>
            <a:pPr marL="0" indent="0">
              <a:buNone/>
            </a:pPr>
            <a:r>
              <a:rPr lang="fr-FR" sz="3400" dirty="0">
                <a:solidFill>
                  <a:srgbClr val="FF0000"/>
                </a:solidFill>
              </a:rPr>
              <a:t>Aujourd’hui, 60% des femmes (et 70% des hommes) partent à la retraite avant 62 ans. </a:t>
            </a:r>
            <a:r>
              <a:rPr lang="fr-FR" sz="3400" dirty="0"/>
              <a:t>Pour la majorité des femmes, l’âge pivot à 64 ans se traduira par une baisse de pension ou par un départ plus tardif…</a:t>
            </a:r>
            <a:r>
              <a:rPr lang="fr-FR" sz="3400" dirty="0">
                <a:effectLst/>
              </a:rPr>
              <a:t> </a:t>
            </a:r>
            <a:endParaRPr lang="fr-FR" sz="34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49A-9A81-5F44-A989-81D1E1953B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4546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1043</Words>
  <Application>Microsoft Office PowerPoint</Application>
  <PresentationFormat>Affichage à l'écran (4:3)</PresentationFormat>
  <Paragraphs>86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Les femmes « grandes perdantes » de la réforme des retraites </vt:lpstr>
      <vt:lpstr>Une situation déjà très dégradée aujourd’hui </vt:lpstr>
      <vt:lpstr>On retrouve évidemment ces inégalités à la retraite </vt:lpstr>
      <vt:lpstr>Les 2 principes centraux de la réforme des retraites pénaliseront particulièrement les femmes </vt:lpstr>
      <vt:lpstr>Les droits familiaux remis en cause </vt:lpstr>
      <vt:lpstr>La pension de réversion fragilisée </vt:lpstr>
      <vt:lpstr>Pas de prise en compte de la pénibilité </vt:lpstr>
      <vt:lpstr>Pour les femmes fonctionnaires,  la double peine </vt:lpstr>
      <vt:lpstr>Des avancées en trompe l’œil </vt:lpstr>
      <vt:lpstr>Une réforme féministe devrait au contraire </vt:lpstr>
      <vt:lpstr> Mettre fin aux inégalités femmes hommes :  la solution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Femmes et Retraites</dc:title>
  <dc:creator>Delphine COLIN</dc:creator>
  <cp:lastModifiedBy>S.BINET</cp:lastModifiedBy>
  <cp:revision>25</cp:revision>
  <cp:lastPrinted>2020-02-13T08:36:29Z</cp:lastPrinted>
  <dcterms:created xsi:type="dcterms:W3CDTF">2020-02-12T14:39:12Z</dcterms:created>
  <dcterms:modified xsi:type="dcterms:W3CDTF">2020-02-17T15:16:21Z</dcterms:modified>
</cp:coreProperties>
</file>